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3" r:id="rId4"/>
    <p:sldId id="307" r:id="rId5"/>
    <p:sldId id="258" r:id="rId6"/>
    <p:sldId id="261" r:id="rId7"/>
    <p:sldId id="313" r:id="rId8"/>
    <p:sldId id="286" r:id="rId9"/>
    <p:sldId id="269" r:id="rId10"/>
    <p:sldId id="314" r:id="rId11"/>
    <p:sldId id="285" r:id="rId12"/>
    <p:sldId id="290" r:id="rId13"/>
    <p:sldId id="288" r:id="rId14"/>
    <p:sldId id="294" r:id="rId15"/>
    <p:sldId id="260" r:id="rId16"/>
    <p:sldId id="291" r:id="rId17"/>
    <p:sldId id="293" r:id="rId18"/>
    <p:sldId id="312" r:id="rId19"/>
    <p:sldId id="309" r:id="rId20"/>
    <p:sldId id="274" r:id="rId21"/>
    <p:sldId id="31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91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16.svg"/><Relationship Id="rId17" Type="http://schemas.openxmlformats.org/officeDocument/2006/relationships/image" Target="../media/image70.png"/><Relationship Id="rId2" Type="http://schemas.openxmlformats.org/officeDocument/2006/relationships/image" Target="../media/image63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15.png"/><Relationship Id="rId5" Type="http://schemas.openxmlformats.org/officeDocument/2006/relationships/image" Target="../media/image66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66.svg"/><Relationship Id="rId4" Type="http://schemas.openxmlformats.org/officeDocument/2006/relationships/image" Target="../media/image16.svg"/><Relationship Id="rId9" Type="http://schemas.openxmlformats.org/officeDocument/2006/relationships/image" Target="../media/image65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7.xml"/><Relationship Id="rId7" Type="http://schemas.openxmlformats.org/officeDocument/2006/relationships/slide" Target="slide2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0.png"/><Relationship Id="rId3" Type="http://schemas.openxmlformats.org/officeDocument/2006/relationships/image" Target="../media/image24.png"/><Relationship Id="rId7" Type="http://schemas.openxmlformats.org/officeDocument/2006/relationships/image" Target="../media/image78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26.png"/><Relationship Id="rId10" Type="http://schemas.openxmlformats.org/officeDocument/2006/relationships/image" Target="../media/image640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1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9.png"/><Relationship Id="rId10" Type="http://schemas.openxmlformats.org/officeDocument/2006/relationships/image" Target="../media/image43.png"/><Relationship Id="rId4" Type="http://schemas.openxmlformats.org/officeDocument/2006/relationships/image" Target="NUL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57.png"/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492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566"/>
            <a:ext cx="9144000" cy="2192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UC Berkeley, Chemical and Biomolecular Engineering</a:t>
            </a:r>
          </a:p>
          <a:p>
            <a:pPr>
              <a:lnSpc>
                <a:spcPct val="100000"/>
              </a:lnSpc>
            </a:pPr>
            <a:r>
              <a:rPr lang="en-US" dirty="0"/>
              <a:t>Charged and Ion-Containing Polymers I</a:t>
            </a:r>
          </a:p>
          <a:p>
            <a:pPr>
              <a:lnSpc>
                <a:spcPct val="100000"/>
              </a:lnSpc>
            </a:pPr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478187" y="1058771"/>
            <a:ext cx="5479010" cy="27311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200" dirty="0"/>
              <a:t>Framework provides structural and mechanistic information </a:t>
            </a:r>
            <a:br>
              <a:rPr lang="en-US" sz="3200" dirty="0"/>
            </a:br>
            <a:r>
              <a:rPr lang="en-US" sz="3200" dirty="0"/>
              <a:t>for an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5" y="157651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456" y="1455845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694444" y="110395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305961" y="1118114"/>
            <a:ext cx="465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 (NFH) 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-198100" y="3873489"/>
            <a:ext cx="404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73980" y="4390066"/>
            <a:ext cx="2884582" cy="2388822"/>
            <a:chOff x="9616090" y="4367271"/>
            <a:chExt cx="2955282" cy="2447371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090" y="4375768"/>
              <a:ext cx="2955282" cy="243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46692" y="4367271"/>
              <a:ext cx="372603" cy="1659241"/>
              <a:chOff x="8124980" y="4218642"/>
              <a:chExt cx="372603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4980" y="4362068"/>
                <a:ext cx="250395" cy="15158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229061" y="4361985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8666E-B4E4-44E8-4A1D-1F17E99FB996}"/>
              </a:ext>
            </a:extLst>
          </p:cNvPr>
          <p:cNvGrpSpPr/>
          <p:nvPr/>
        </p:nvGrpSpPr>
        <p:grpSpPr>
          <a:xfrm>
            <a:off x="6331640" y="4373695"/>
            <a:ext cx="2989416" cy="2372912"/>
            <a:chOff x="6269858" y="4411816"/>
            <a:chExt cx="2989416" cy="23729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57B106-D5EF-5A13-D701-DD3539CB5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858" y="4444754"/>
              <a:ext cx="2989416" cy="233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B798D1-2745-518D-5517-0F9CE218B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132" y="4831085"/>
              <a:ext cx="525990" cy="7859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4F50A-7551-3D54-04DC-D0B261ED4965}"/>
                </a:ext>
              </a:extLst>
            </p:cNvPr>
            <p:cNvSpPr txBox="1"/>
            <p:nvPr/>
          </p:nvSpPr>
          <p:spPr>
            <a:xfrm>
              <a:off x="7740563" y="4568182"/>
              <a:ext cx="26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C2E52A-F155-8337-6475-E9C2E0C80E48}"/>
                </a:ext>
              </a:extLst>
            </p:cNvPr>
            <p:cNvSpPr/>
            <p:nvPr/>
          </p:nvSpPr>
          <p:spPr>
            <a:xfrm>
              <a:off x="6322797" y="4411816"/>
              <a:ext cx="269626" cy="34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996719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21438" y="115178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This material is based upon work supported by the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National Science Foundation Graduate Research Fellowship </a:t>
            </a: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under Grant No. DGE 2146752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91" y="4689445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7638782" y="4391521"/>
            <a:ext cx="3067586" cy="2339973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C513FE-80B4-3AD7-80AB-0E42E0991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403" y="4449776"/>
            <a:ext cx="3034658" cy="222346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21634AA-9D05-EF64-0DB9-6CEA56D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1" y="4391520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E01FF-ADF4-ECE6-5FCE-F57EEF5BA8CE}"/>
              </a:ext>
            </a:extLst>
          </p:cNvPr>
          <p:cNvSpPr txBox="1"/>
          <p:nvPr/>
        </p:nvSpPr>
        <p:spPr>
          <a:xfrm>
            <a:off x="4761313" y="1002537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Systematic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CA026-006A-B8BF-0D6C-34E84B8DDAB8}"/>
              </a:ext>
            </a:extLst>
          </p:cNvPr>
          <p:cNvSpPr txBox="1"/>
          <p:nvPr/>
        </p:nvSpPr>
        <p:spPr>
          <a:xfrm>
            <a:off x="4714346" y="3963206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 to IDP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9B9978-87B6-785E-C469-D41E1B121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0629" y="1672288"/>
            <a:ext cx="1662396" cy="234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48198-BB90-9DD5-7BE3-9F2CF2AD9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563" y="1043954"/>
            <a:ext cx="2877461" cy="30797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5F1E2-DDD0-89CB-9C5B-137EFED4A8E0}"/>
              </a:ext>
            </a:extLst>
          </p:cNvPr>
          <p:cNvGrpSpPr/>
          <p:nvPr/>
        </p:nvGrpSpPr>
        <p:grpSpPr>
          <a:xfrm>
            <a:off x="4487757" y="1430851"/>
            <a:ext cx="3216483" cy="2466480"/>
            <a:chOff x="7327967" y="1123691"/>
            <a:chExt cx="3560175" cy="2730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D0A4D7-D191-0CC7-79F5-23179BD552D8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CEDB48-5169-4E4E-1937-77BA168185BF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172EA887-E033-1E53-1593-E5D732976B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79C3DF-FCF1-4542-DDAE-215BB4C1C0E9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13D313-1AF7-6994-D5A8-45FF6EFFF4AB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642A66-92C2-6DD0-4C03-A14D0CA1295B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2D0C67D-473E-6763-E1CC-90551E2298C5}"/>
              </a:ext>
            </a:extLst>
          </p:cNvPr>
          <p:cNvSpPr/>
          <p:nvPr/>
        </p:nvSpPr>
        <p:spPr>
          <a:xfrm>
            <a:off x="7638782" y="2466479"/>
            <a:ext cx="663610" cy="34742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57814"/>
            <a:ext cx="9677400" cy="458578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Full partition function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sldjump"/>
              </a:rPr>
              <a:t>NFH pressure dilute-</a:t>
            </a:r>
            <a:r>
              <a:rPr lang="en-US" sz="2000" dirty="0" err="1">
                <a:hlinkClick r:id="rId3" action="ppaction://hlinksldjump"/>
              </a:rPr>
              <a:t>coex</a:t>
            </a:r>
            <a:r>
              <a:rPr lang="en-US" sz="2000" dirty="0">
                <a:hlinkClick r:id="rId3" action="ppaction://hlinksldjump"/>
              </a:rPr>
              <a:t> transition mechanism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 action="ppaction://hlinksldjump"/>
              </a:rPr>
              <a:t>NFH coarse-graining parameters (and H formula)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5" action="ppaction://hlinksldjump"/>
              </a:rPr>
              <a:t>Henderson-Hasselbalch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6" action="ppaction://hlinksldjump"/>
              </a:rPr>
              <a:t>SCFT Flowchart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7" action="ppaction://hlinksldjump"/>
              </a:rPr>
              <a:t>Reflectivity master equation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8" action="ppaction://hlinksldjump"/>
              </a:rPr>
              <a:t>Block-polymer SCFT equations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Full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9CFA-8726-66CD-2973-158BBDB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NFH pressure dilute-</a:t>
            </a:r>
            <a:r>
              <a:rPr lang="en-US" dirty="0" err="1"/>
              <a:t>coex</a:t>
            </a:r>
            <a:r>
              <a:rPr lang="en-US" dirty="0"/>
              <a:t>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E5CC-36DE-0DB0-31BA-B9B459D9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E0D17B-BB5A-871D-B1F8-3057FFD1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799"/>
            <a:ext cx="4428768" cy="3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693A-AB9D-6689-9DD3-73427911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09" y="1294818"/>
            <a:ext cx="3426168" cy="2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E6797-D516-E6CE-8042-BEBFF671A32E}"/>
              </a:ext>
            </a:extLst>
          </p:cNvPr>
          <p:cNvSpPr txBox="1"/>
          <p:nvPr/>
        </p:nvSpPr>
        <p:spPr>
          <a:xfrm>
            <a:off x="6672384" y="1786467"/>
            <a:ext cx="38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mM vs. 6 mM mechanisms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0BBF1-3D9C-A909-4999-B2F70F73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2" y="3976661"/>
            <a:ext cx="3414806" cy="2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A373-CD67-0812-427F-4D27E5FE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Coarse-graining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86FD0-8321-CB2D-B6DB-0A780BB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43A-3CDF-376E-9FE2-42C5E7CF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4" y="1503955"/>
            <a:ext cx="4821779" cy="226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9BC22-88DF-0A9C-BC3F-18C03BC6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69" y="3238807"/>
            <a:ext cx="2211062" cy="106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9CEFA-0AEE-9335-718B-059932004C4A}"/>
              </a:ext>
            </a:extLst>
          </p:cNvPr>
          <p:cNvSpPr txBox="1"/>
          <p:nvPr/>
        </p:nvSpPr>
        <p:spPr>
          <a:xfrm>
            <a:off x="7035800" y="272594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Vol. frac to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51C12-3A20-632F-0799-D0C343FE5028}"/>
              </a:ext>
            </a:extLst>
          </p:cNvPr>
          <p:cNvSpPr txBox="1"/>
          <p:nvPr/>
        </p:nvSpPr>
        <p:spPr>
          <a:xfrm>
            <a:off x="848775" y="4703212"/>
            <a:ext cx="447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Kuhn’s length and monomer volume: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3.00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= 1.30 nm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4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/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753"/>
            <a:ext cx="10515600" cy="10191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Polyelectrolyte brushes (PEBs) are particularly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promising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interfacial modification, “smart” materials, and as model systems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1F7E84-3ADC-6486-8630-1665ACDD13F9}"/>
              </a:ext>
            </a:extLst>
          </p:cNvPr>
          <p:cNvGrpSpPr/>
          <p:nvPr/>
        </p:nvGrpSpPr>
        <p:grpSpPr>
          <a:xfrm>
            <a:off x="599594" y="2337796"/>
            <a:ext cx="5217739" cy="2326427"/>
            <a:chOff x="776660" y="2260634"/>
            <a:chExt cx="5217739" cy="2326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1244252" y="2264216"/>
              <a:ext cx="1837201" cy="20750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188C-8645-392F-6CE8-7D14AD53DD3F}"/>
                </a:ext>
              </a:extLst>
            </p:cNvPr>
            <p:cNvSpPr txBox="1"/>
            <p:nvPr/>
          </p:nvSpPr>
          <p:spPr>
            <a:xfrm>
              <a:off x="776660" y="4325451"/>
              <a:ext cx="294428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Lucida grande" panose="020B0502040204020203"/>
                </a:rPr>
                <a:t>(Chen, et al., </a:t>
              </a:r>
              <a:r>
                <a:rPr lang="en-US" sz="1100" i="1" dirty="0">
                  <a:latin typeface="Lucida grande" panose="020B0502040204020203"/>
                </a:rPr>
                <a:t>Macromolecules</a:t>
              </a:r>
              <a:r>
                <a:rPr lang="en-US" sz="1100" dirty="0">
                  <a:latin typeface="Lucida grande" panose="020B0502040204020203"/>
                </a:rPr>
                <a:t>, 2017 )</a:t>
              </a:r>
              <a:endParaRPr lang="en-US" sz="1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FAE4ED-72C9-B56F-9BC9-3EB72491B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1149" y="2444976"/>
              <a:ext cx="697295" cy="2440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DCEEC-0482-9FC9-DEE7-561D20AF55C8}"/>
                </a:ext>
              </a:extLst>
            </p:cNvPr>
            <p:cNvSpPr txBox="1"/>
            <p:nvPr/>
          </p:nvSpPr>
          <p:spPr>
            <a:xfrm>
              <a:off x="4073835" y="2260634"/>
              <a:ext cx="1218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Biofouling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0B4015-216B-0504-B431-4796238B9225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91" y="3285891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697CE-0262-6D59-742F-B7D4758F7F74}"/>
                </a:ext>
              </a:extLst>
            </p:cNvPr>
            <p:cNvSpPr txBox="1"/>
            <p:nvPr/>
          </p:nvSpPr>
          <p:spPr>
            <a:xfrm>
              <a:off x="4095141" y="3008145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pH-sensitive </a:t>
              </a:r>
              <a:br>
                <a:rPr lang="en-US" sz="1600" dirty="0"/>
              </a:br>
              <a:r>
                <a:rPr lang="en-US" sz="1600" dirty="0"/>
                <a:t>flow valves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32CFD-8B4A-B8E3-4839-C93C5F911416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49" y="3994942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E243B-AF59-8C7B-1261-CF7207FF7118}"/>
                </a:ext>
              </a:extLst>
            </p:cNvPr>
            <p:cNvSpPr txBox="1"/>
            <p:nvPr/>
          </p:nvSpPr>
          <p:spPr>
            <a:xfrm>
              <a:off x="4095141" y="4078870"/>
              <a:ext cx="1469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Lubrication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ED5F3-81B3-332C-36D1-0819F61EC315}"/>
              </a:ext>
            </a:extLst>
          </p:cNvPr>
          <p:cNvGrpSpPr/>
          <p:nvPr/>
        </p:nvGrpSpPr>
        <p:grpSpPr>
          <a:xfrm>
            <a:off x="6014569" y="2228668"/>
            <a:ext cx="5848655" cy="2416872"/>
            <a:chOff x="5997254" y="2303130"/>
            <a:chExt cx="5848655" cy="2416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C082-F5F9-CE8E-153B-93AB1826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7254" y="2677611"/>
              <a:ext cx="2868541" cy="15686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60DF7-E9ED-3AF0-4F31-109CB9253E82}"/>
                </a:ext>
              </a:extLst>
            </p:cNvPr>
            <p:cNvSpPr txBox="1"/>
            <p:nvPr/>
          </p:nvSpPr>
          <p:spPr>
            <a:xfrm>
              <a:off x="6155879" y="4458392"/>
              <a:ext cx="25512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dirty="0">
                  <a:latin typeface="Lucida grande" panose="020B0502040204020203"/>
                </a:rPr>
                <a:t>(Yuan, et. al., </a:t>
              </a:r>
              <a:r>
                <a:rPr lang="en-US" sz="1100" i="1" dirty="0">
                  <a:latin typeface="Lucida grande" panose="020B0502040204020203"/>
                </a:rPr>
                <a:t>J. Cell Sci.</a:t>
              </a:r>
              <a:r>
                <a:rPr lang="en-US" sz="1100" dirty="0">
                  <a:latin typeface="Lucida grande" panose="020B0502040204020203"/>
                </a:rPr>
                <a:t>, 2012)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5C432-8EFE-0CA4-220D-29F2936A733F}"/>
                </a:ext>
              </a:extLst>
            </p:cNvPr>
            <p:cNvSpPr txBox="1"/>
            <p:nvPr/>
          </p:nvSpPr>
          <p:spPr>
            <a:xfrm>
              <a:off x="9943046" y="2303130"/>
              <a:ext cx="1834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Aggregation mechanisms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712443-735C-FD66-DCEB-4E74F409DBD1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01" y="3436434"/>
              <a:ext cx="68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4DD4D-3D43-B7E0-6D7C-CA8425DAAD57}"/>
                </a:ext>
              </a:extLst>
            </p:cNvPr>
            <p:cNvSpPr txBox="1"/>
            <p:nvPr/>
          </p:nvSpPr>
          <p:spPr>
            <a:xfrm>
              <a:off x="9946651" y="3158688"/>
              <a:ext cx="1899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Protein distribution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283A196-75ED-F5AA-5FB6-CDD8CFF1A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01" y="2601589"/>
              <a:ext cx="679947" cy="2379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B81516-3E61-CB41-71F4-3AFAFEB86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37341" y="4137014"/>
              <a:ext cx="697295" cy="209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EFC6E-6D0D-6C38-09C7-20D3AEFEAFC2}"/>
                </a:ext>
              </a:extLst>
            </p:cNvPr>
            <p:cNvSpPr txBox="1"/>
            <p:nvPr/>
          </p:nvSpPr>
          <p:spPr>
            <a:xfrm>
              <a:off x="9962623" y="4202463"/>
              <a:ext cx="179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Mutation effects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861526-4191-986C-D996-914EBC7A7240}"/>
              </a:ext>
            </a:extLst>
          </p:cNvPr>
          <p:cNvSpPr txBox="1"/>
          <p:nvPr/>
        </p:nvSpPr>
        <p:spPr>
          <a:xfrm>
            <a:off x="838200" y="5039743"/>
            <a:ext cx="105156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comprehensive understanding of the underlying physics is necessary for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Discovery of new conformational targets and transition mechanisms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Polymer design strategies for desired phenomena</a:t>
            </a:r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63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allows for the study of mechanisms and structures throughout the </a:t>
            </a:r>
            <a:r>
              <a:rPr lang="en-US" sz="2400" dirty="0">
                <a:solidFill>
                  <a:schemeClr val="accent1"/>
                </a:solidFill>
              </a:rPr>
              <a:t>entire parameter space </a:t>
            </a:r>
            <a:r>
              <a:rPr lang="en-US" sz="2400" dirty="0"/>
              <a:t>(chain length, charge fraction, solubility, etc.)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There has not been a </a:t>
            </a:r>
            <a:r>
              <a:rPr lang="en-US" sz="2400" dirty="0">
                <a:solidFill>
                  <a:schemeClr val="accent1"/>
                </a:solidFill>
              </a:rPr>
              <a:t>systematic study</a:t>
            </a:r>
            <a:r>
              <a:rPr lang="en-US" sz="2400" dirty="0"/>
              <a:t> of the coupling between polymer conformation and the interactions with its surroundings in PEBs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Standard buildup from statistical mechanics allows for straightforward implementation of </a:t>
            </a:r>
            <a:r>
              <a:rPr lang="en-US" sz="2400" dirty="0">
                <a:solidFill>
                  <a:schemeClr val="accent1"/>
                </a:solidFill>
              </a:rPr>
              <a:t>additional interactions</a:t>
            </a:r>
            <a:r>
              <a:rPr lang="en-US" sz="2400" dirty="0"/>
              <a:t>, such as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Ion fluctuations (multivalent ions / charge inversion)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8741C3-A523-2256-94CA-936229A0D562}"/>
              </a:ext>
            </a:extLst>
          </p:cNvPr>
          <p:cNvGrpSpPr/>
          <p:nvPr/>
        </p:nvGrpSpPr>
        <p:grpSpPr>
          <a:xfrm>
            <a:off x="3838894" y="5233557"/>
            <a:ext cx="8353106" cy="1403505"/>
            <a:chOff x="2972576" y="5118509"/>
            <a:chExt cx="9098860" cy="15288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61"/>
            <a:stretch/>
          </p:blipFill>
          <p:spPr>
            <a:xfrm>
              <a:off x="2972576" y="5118509"/>
              <a:ext cx="9098860" cy="15288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0B218E-52E8-2555-3CC3-7055A7881B22}"/>
                </a:ext>
              </a:extLst>
            </p:cNvPr>
            <p:cNvGrpSpPr/>
            <p:nvPr/>
          </p:nvGrpSpPr>
          <p:grpSpPr>
            <a:xfrm>
              <a:off x="5016538" y="5994239"/>
              <a:ext cx="2315478" cy="614052"/>
              <a:chOff x="2451760" y="2003022"/>
              <a:chExt cx="2315478" cy="6140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0746CF-355B-629E-FB1C-36EE89478A97}"/>
                  </a:ext>
                </a:extLst>
              </p:cNvPr>
              <p:cNvSpPr/>
              <p:nvPr/>
            </p:nvSpPr>
            <p:spPr>
              <a:xfrm>
                <a:off x="2451760" y="2003022"/>
                <a:ext cx="1940946" cy="6140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B711703-D1CC-C345-2734-17EED4CF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44" r="2243"/>
              <a:stretch/>
            </p:blipFill>
            <p:spPr>
              <a:xfrm>
                <a:off x="2493674" y="2111985"/>
                <a:ext cx="2273564" cy="25018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6" y="1963663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01" y="2840026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02" y="3518234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480" y="1124739"/>
            <a:ext cx="6086940" cy="658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9198708" y="2071908"/>
            <a:ext cx="28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9216961" y="2840103"/>
            <a:ext cx="279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9193416" y="3690583"/>
            <a:ext cx="281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9216961" y="4346709"/>
            <a:ext cx="262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1" y="4363227"/>
            <a:ext cx="3771141" cy="29094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4625526" y="1954925"/>
            <a:ext cx="0" cy="312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54DE4-98E4-5282-CEE9-69FC75A23D97}"/>
              </a:ext>
            </a:extLst>
          </p:cNvPr>
          <p:cNvGrpSpPr/>
          <p:nvPr/>
        </p:nvGrpSpPr>
        <p:grpSpPr>
          <a:xfrm>
            <a:off x="350661" y="1778151"/>
            <a:ext cx="2027640" cy="3328717"/>
            <a:chOff x="1014729" y="1785621"/>
            <a:chExt cx="2587196" cy="424732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683DB6-6706-898B-B2B2-5F52F95696AD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B32CC9-0B6F-A4B7-55A6-DC68D89CBBED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D64F6C-3672-74C9-270B-2895A797DF0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1A673-C935-193C-E18E-B6CDA70A1761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46737A-E3C4-B3BE-5C86-8D428B13F2F9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F202C8-73D8-3D3B-FD8E-1DA6621E17A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9D5D71-22C1-76D9-F69B-48D7D3098C33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E26D39-BB3F-61AC-5E0E-5DCDEC4A0230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73423A-B7E6-BEC0-E59F-766BF3347132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9854CE-264E-9E1B-2DCD-266ACB27F4EE}"/>
              </a:ext>
            </a:extLst>
          </p:cNvPr>
          <p:cNvSpPr/>
          <p:nvPr/>
        </p:nvSpPr>
        <p:spPr>
          <a:xfrm>
            <a:off x="181580" y="1718055"/>
            <a:ext cx="3457100" cy="3457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22CFF5-6BBF-0220-F398-1F5A0C500F6C}"/>
              </a:ext>
            </a:extLst>
          </p:cNvPr>
          <p:cNvSpPr/>
          <p:nvPr/>
        </p:nvSpPr>
        <p:spPr>
          <a:xfrm>
            <a:off x="437822" y="3129120"/>
            <a:ext cx="1956946" cy="23905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116AAC-712E-12C1-550B-830B11C672AC}"/>
              </a:ext>
            </a:extLst>
          </p:cNvPr>
          <p:cNvGrpSpPr/>
          <p:nvPr/>
        </p:nvGrpSpPr>
        <p:grpSpPr>
          <a:xfrm>
            <a:off x="634688" y="1889491"/>
            <a:ext cx="2930766" cy="3049474"/>
            <a:chOff x="884491" y="1809798"/>
            <a:chExt cx="3739552" cy="3891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84BA89-5E01-F17B-053D-A960C9A7C36B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AC22EB-E0DD-2DC2-5251-BA46C273DDA3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DE8224-67AA-8D33-D463-7076A90341FC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7DB468-B88A-664B-7CFE-FB35669C47A3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1F986-859B-D6A4-DEBE-1E2684978BBF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D294CA-5DF5-1EE3-42FF-454670EE922A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5925B4-791B-59C0-84F4-92018CE8E4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EB2AC-50C2-FE71-89C9-7B2EC20FFCD7}"/>
                </a:ext>
              </a:extLst>
            </p:cNvPr>
            <p:cNvSpPr/>
            <p:nvPr/>
          </p:nvSpPr>
          <p:spPr>
            <a:xfrm>
              <a:off x="2631731" y="1809798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07470C-0AA0-1B24-DA84-8B02638F0918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E6FA96-FA57-80AC-8C06-BF58B9FA938D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AD353F-6E11-74BB-F2E4-504C762C7046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708EF-BA06-11AE-3B91-9DE7CCDAFD2B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1899C6-357B-49C2-BD0D-A980DE360E9B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FAFF48-4D50-A0F9-7A40-4830D62221EB}"/>
              </a:ext>
            </a:extLst>
          </p:cNvPr>
          <p:cNvGrpSpPr/>
          <p:nvPr/>
        </p:nvGrpSpPr>
        <p:grpSpPr>
          <a:xfrm>
            <a:off x="554242" y="2031512"/>
            <a:ext cx="2794352" cy="2841028"/>
            <a:chOff x="1276823" y="2059746"/>
            <a:chExt cx="3565494" cy="3625050"/>
          </a:xfrm>
          <a:solidFill>
            <a:schemeClr val="tx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B3BBD8-107A-3D94-08F4-69D743D57893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782DDD6-0204-37C0-547E-A9E3102C3561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A15C852-761D-1619-A7D0-BEE6BDA6A765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FFC381-0049-E861-8331-05506C1F8C1D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F9CD0D-E50F-A0EB-B47F-00B43F351A5F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CBCDB8-5B2E-1F8A-F22B-814EC212EB09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12C73D-C31B-76E3-06F2-D3DD0E915428}"/>
                </a:ext>
              </a:extLst>
            </p:cNvPr>
            <p:cNvSpPr/>
            <p:nvPr/>
          </p:nvSpPr>
          <p:spPr>
            <a:xfrm>
              <a:off x="1276823" y="20597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3D53A0-0382-16A6-019E-EDD576F3C73D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517DCC-53B6-EEA6-0662-84DD8E59858C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52D33E-8697-9947-20B0-401B47E9354F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C0BDCD-395E-9CCB-915E-AF836E1F45C3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89F673-6880-8DC8-DFCC-47156B92DB7B}"/>
              </a:ext>
            </a:extLst>
          </p:cNvPr>
          <p:cNvGrpSpPr/>
          <p:nvPr/>
        </p:nvGrpSpPr>
        <p:grpSpPr>
          <a:xfrm>
            <a:off x="584410" y="3081332"/>
            <a:ext cx="1870103" cy="345090"/>
            <a:chOff x="970130" y="3454624"/>
            <a:chExt cx="2386182" cy="44032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8F40B-F913-CD31-53E7-47DA8B8BD9F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9694A1-52F2-5A68-2163-A240130D85CE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1C03ADF-F281-810A-562B-8F8C640EECF6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F168E4-91E0-6459-DD30-A64A1045234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3523A-7D1E-F7DA-55CA-0E8F1AA4590F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02F3-336A-8034-47F9-AF88586E37C1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E4B294-37D0-E391-43E7-5CF7C6058821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D90609-8898-54C8-B781-BF994E7BB618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C47CA-8017-2A16-C1DB-3342F1A17B3F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FC7F92-27D9-AC11-D7ED-AA60EF8B301A}"/>
              </a:ext>
            </a:extLst>
          </p:cNvPr>
          <p:cNvGrpSpPr/>
          <p:nvPr/>
        </p:nvGrpSpPr>
        <p:grpSpPr>
          <a:xfrm>
            <a:off x="593712" y="3070536"/>
            <a:ext cx="1870103" cy="345090"/>
            <a:chOff x="970130" y="3454624"/>
            <a:chExt cx="2386182" cy="44032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06D0B-C5CD-207B-1FCF-E7C1970C49C4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39C7D3-AA8B-A7F5-84C1-1272E8A93918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A0D8FD-D841-BBB0-9DBC-4C3E6E8D3365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6C39B8-6E8B-B8DE-076D-6810B2C36101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B9C5F-FC9E-2CD2-0E49-236C407510F4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22E1DB0-6B3C-36C0-EF8F-6FFDFFF70B2C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DF5081-20E9-B2EF-80B7-6E064034737F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F564A-1BC0-46E9-BACF-564D62233944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69A5C7-5358-DA24-4D7C-6FED065186CB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C441258-5A04-9936-2264-B2843A341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50" y="5271426"/>
            <a:ext cx="1121200" cy="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65856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20509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95163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92853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305348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chemeClr val="accent1"/>
                </a:solidFill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6267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175720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3043958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71398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488474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67401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67097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9408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82626" y="2094862"/>
            <a:ext cx="0" cy="833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64883" y="2356949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8448" y="2269946"/>
            <a:ext cx="826448" cy="48003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2283364" y="5488691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27A827-B761-C6F3-D750-2DB1F7C51147}"/>
              </a:ext>
            </a:extLst>
          </p:cNvPr>
          <p:cNvSpPr/>
          <p:nvPr/>
        </p:nvSpPr>
        <p:spPr>
          <a:xfrm>
            <a:off x="462854" y="1048323"/>
            <a:ext cx="5479010" cy="2731197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1A55B6-FBA3-3AD5-FA19-5BCA4E69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2" y="4527736"/>
            <a:ext cx="2572273" cy="20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B1ED9-4D15-030A-278B-D6D2115A8A7A}"/>
              </a:ext>
            </a:extLst>
          </p:cNvPr>
          <p:cNvGrpSpPr/>
          <p:nvPr/>
        </p:nvGrpSpPr>
        <p:grpSpPr>
          <a:xfrm>
            <a:off x="3371389" y="4510822"/>
            <a:ext cx="2773710" cy="2020254"/>
            <a:chOff x="3102348" y="699247"/>
            <a:chExt cx="6381750" cy="46482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2198F8D-4247-08CA-0AE4-6783FF7C2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B03B1F7-B627-72C5-AA40-EBCF40AA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469B78-F1F6-D1F1-5616-0C4FCE81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27DEF1C-1C7F-1622-15F9-EC7B99F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FC1A7D-DFB9-4A62-7187-D33CA31024CF}"/>
              </a:ext>
            </a:extLst>
          </p:cNvPr>
          <p:cNvSpPr/>
          <p:nvPr/>
        </p:nvSpPr>
        <p:spPr>
          <a:xfrm>
            <a:off x="3332936" y="3977631"/>
            <a:ext cx="5479010" cy="2787296"/>
          </a:xfrm>
          <a:prstGeom prst="rect">
            <a:avLst/>
          </a:prstGeom>
          <a:solidFill>
            <a:srgbClr val="4F81B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760880" y="100117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73852" y="1161449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126445" y="5761225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32865-766B-030B-0607-87C8ED23E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7719" y="2401267"/>
            <a:ext cx="546656" cy="27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05E3A-9C8B-8DE4-616F-8A0E80833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719" y="3773391"/>
            <a:ext cx="546656" cy="2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500221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" y="2532310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66748" y="650327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725394" y="546539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072411" y="551352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047922" y="3058806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840147" y="3058806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940955" y="289060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848445" y="416009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96806" y="2954131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54931" y="1301345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617650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37293" y="4810587"/>
              <a:ext cx="1478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78236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596802" y="2113164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6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2800621" y="2451718"/>
            <a:ext cx="4438355" cy="3432921"/>
            <a:chOff x="3303301" y="2097072"/>
            <a:chExt cx="4438355" cy="3432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303301" y="2097072"/>
              <a:ext cx="3758324" cy="3432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447101" y="2855159"/>
              <a:ext cx="4294555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with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the </a:t>
              </a:r>
              <a:r>
                <a:rPr lang="en-US" sz="1600" dirty="0">
                  <a:solidFill>
                    <a:schemeClr val="accent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896</Words>
  <Application>Microsoft Office PowerPoint</Application>
  <PresentationFormat>Widescreen</PresentationFormat>
  <Paragraphs>257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Presentation Overview</vt:lpstr>
      <vt:lpstr>Partition Function Formulation</vt:lpstr>
      <vt:lpstr>Free Energy and SCF Equations</vt:lpstr>
      <vt:lpstr>Presentation Overview</vt:lpstr>
      <vt:lpstr>Number of layers tunable with polymer charge fraction</vt:lpstr>
      <vt:lpstr>Chain organization within brush is deducible by SCFT</vt:lpstr>
      <vt:lpstr>Presentation Overview</vt:lpstr>
      <vt:lpstr>Framework provides structural and mechanistic information  for an IDP-derived brush</vt:lpstr>
      <vt:lpstr>Conclusions</vt:lpstr>
      <vt:lpstr>Acknowledgements</vt:lpstr>
      <vt:lpstr>Thank you!</vt:lpstr>
      <vt:lpstr>Supplemental Slides</vt:lpstr>
      <vt:lpstr>Full Partition Function</vt:lpstr>
      <vt:lpstr>NFH pressure dilute-coex transition</vt:lpstr>
      <vt:lpstr>NFH Coarse-graining parameters</vt:lpstr>
      <vt:lpstr>Henderson-Hasselbalch</vt:lpstr>
      <vt:lpstr>SCFT Build-up — Flowchart </vt:lpstr>
      <vt:lpstr>Reflectivity Master Equation Derivation</vt:lpstr>
      <vt:lpstr>Block copolymer PDEs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56</cp:revision>
  <dcterms:created xsi:type="dcterms:W3CDTF">2022-03-28T18:43:16Z</dcterms:created>
  <dcterms:modified xsi:type="dcterms:W3CDTF">2023-03-05T06:51:17Z</dcterms:modified>
</cp:coreProperties>
</file>